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67" r:id="rId3"/>
    <p:sldId id="269" r:id="rId4"/>
    <p:sldId id="271" r:id="rId5"/>
    <p:sldId id="268" r:id="rId6"/>
    <p:sldId id="274" r:id="rId7"/>
    <p:sldId id="273" r:id="rId8"/>
    <p:sldId id="275" r:id="rId9"/>
    <p:sldId id="276" r:id="rId10"/>
    <p:sldId id="260" r:id="rId11"/>
  </p:sldIdLst>
  <p:sldSz cx="12188825" cy="6858000"/>
  <p:notesSz cx="6797675" cy="9926638"/>
  <p:embeddedFontLst>
    <p:embeddedFont>
      <p:font typeface="AU Passata" panose="020B0503030502030804" pitchFamily="34" charset="77"/>
      <p:regular r:id="rId14"/>
      <p:bold r:id="rId15"/>
    </p:embeddedFont>
    <p:embeddedFont>
      <p:font typeface="AU Passata Light" panose="020B0303030902030804" pitchFamily="34" charset="77"/>
      <p:regular r:id="rId16"/>
      <p:bold r:id="rId17"/>
    </p:embeddedFont>
    <p:embeddedFont>
      <p:font typeface="AU Peto" pitchFamily="82" charset="7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Wingdings 3" pitchFamily="2" charset="2"/>
      <p:regular r:id="rId28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4" autoAdjust="0"/>
    <p:restoredTop sz="84831" autoAdjust="0"/>
  </p:normalViewPr>
  <p:slideViewPr>
    <p:cSldViewPr snapToObjects="1" showGuides="1">
      <p:cViewPr varScale="1">
        <p:scale>
          <a:sx n="95" d="100"/>
          <a:sy n="95" d="100"/>
        </p:scale>
        <p:origin x="216" y="3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378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 82A </a:t>
            </a:r>
            <a:r>
              <a:rPr lang="en-US" dirty="0" err="1"/>
              <a:t>koder</a:t>
            </a:r>
            <a:r>
              <a:rPr lang="en-US" dirty="0"/>
              <a:t> for subject-verbum </a:t>
            </a:r>
            <a:r>
              <a:rPr lang="en-US" dirty="0" err="1"/>
              <a:t>rækkefølge</a:t>
            </a:r>
            <a:r>
              <a:rPr lang="en-US" dirty="0"/>
              <a:t>, </a:t>
            </a:r>
            <a:r>
              <a:rPr lang="en-US" dirty="0" err="1"/>
              <a:t>hvor</a:t>
            </a:r>
            <a:r>
              <a:rPr lang="en-US" dirty="0"/>
              <a:t> 1 = SV, 2 = VS </a:t>
            </a:r>
            <a:r>
              <a:rPr lang="en-US" dirty="0" err="1"/>
              <a:t>og</a:t>
            </a:r>
            <a:r>
              <a:rPr lang="en-US" dirty="0"/>
              <a:t> 3 = no particular order.</a:t>
            </a:r>
          </a:p>
          <a:p>
            <a:endParaRPr lang="en-US" dirty="0"/>
          </a:p>
          <a:p>
            <a:r>
              <a:rPr lang="en-US" dirty="0" err="1"/>
              <a:t>Kontrastér</a:t>
            </a:r>
            <a:r>
              <a:rPr lang="en-US" dirty="0"/>
              <a:t> </a:t>
            </a:r>
            <a:r>
              <a:rPr lang="en-US" dirty="0" err="1"/>
              <a:t>dansk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spansk</a:t>
            </a:r>
            <a:r>
              <a:rPr lang="en-US" dirty="0"/>
              <a:t>: </a:t>
            </a:r>
            <a:r>
              <a:rPr lang="en-US" dirty="0" err="1"/>
              <a:t>Hvor</a:t>
            </a:r>
            <a:r>
              <a:rPr lang="en-US" dirty="0"/>
              <a:t> </a:t>
            </a:r>
            <a:r>
              <a:rPr lang="en-US" dirty="0" err="1"/>
              <a:t>dansk</a:t>
            </a:r>
            <a:r>
              <a:rPr lang="en-US" dirty="0"/>
              <a:t> har </a:t>
            </a:r>
            <a:r>
              <a:rPr lang="en-US" dirty="0" err="1"/>
              <a:t>streng</a:t>
            </a:r>
            <a:r>
              <a:rPr lang="en-US" dirty="0"/>
              <a:t> SV (</a:t>
            </a:r>
            <a:r>
              <a:rPr lang="en-US" dirty="0" err="1"/>
              <a:t>typisk</a:t>
            </a:r>
            <a:r>
              <a:rPr lang="en-US" dirty="0"/>
              <a:t> for mange sprog), men </a:t>
            </a:r>
            <a:r>
              <a:rPr lang="en-US" dirty="0" err="1"/>
              <a:t>spansk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har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sådan</a:t>
            </a:r>
            <a:r>
              <a:rPr lang="en-US" dirty="0"/>
              <a:t> </a:t>
            </a:r>
            <a:r>
              <a:rPr lang="en-US" dirty="0" err="1"/>
              <a:t>streng</a:t>
            </a:r>
            <a:r>
              <a:rPr lang="en-US" dirty="0"/>
              <a:t> </a:t>
            </a:r>
            <a:r>
              <a:rPr lang="en-US"/>
              <a:t>rækkefølge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310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
Aarhus Universitet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May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Center for hybrid </a:t>
            </a:r>
            <a:r>
              <a:rPr lang="da-DK" sz="700" b="0" cap="all" baseline="0" dirty="0" err="1">
                <a:solidFill>
                  <a:schemeClr val="bg1"/>
                </a:solidFill>
                <a:latin typeface="+mn-lt"/>
              </a:rPr>
              <a:t>intelligence</a:t>
            </a: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720972331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21.05.2021</a:t>
            </a:fld>
            <a:r>
              <a:rPr lang="da-DK" dirty="0"/>
              <a:t>26-04-2021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480B83-ECFC-184B-A822-6B75302F15B3}"/>
              </a:ext>
            </a:extLst>
          </p:cNvPr>
          <p:cNvSpPr/>
          <p:nvPr userDrawn="1"/>
        </p:nvSpPr>
        <p:spPr>
          <a:xfrm>
            <a:off x="8558245" y="6293644"/>
            <a:ext cx="201622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AU" sz="1000" dirty="0">
                <a:solidFill>
                  <a:schemeClr val="bg1"/>
                </a:solidFill>
              </a:rPr>
              <a:t>Centre for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900" dirty="0">
                <a:solidFill>
                  <a:schemeClr val="bg1"/>
                </a:solidFill>
              </a:rPr>
              <a:t>Educational Development</a:t>
            </a:r>
            <a:endParaRPr lang="en-AU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21.05.2021</a:t>
            </a:fld>
            <a:r>
              <a:rPr lang="da-DK" dirty="0"/>
              <a:t>26-04-2021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21.05.2021</a:t>
            </a:fld>
            <a:r>
              <a:rPr lang="da-DK" dirty="0"/>
              <a:t>26-04-2021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21.05.2021</a:t>
            </a:fld>
            <a:r>
              <a:rPr lang="da-DK" dirty="0"/>
              <a:t>26-04-2021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21.05.2021</a:t>
            </a:fld>
            <a:r>
              <a:rPr lang="da-DK" dirty="0"/>
              <a:t>26-04-2021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21.05.2021</a:t>
            </a:fld>
            <a:r>
              <a:rPr lang="da-DK" dirty="0"/>
              <a:t>26-04-2021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21.05.2021</a:t>
            </a:fld>
            <a:r>
              <a:rPr lang="da-DK" dirty="0"/>
              <a:t>26-04-2021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21.05.2021</a:t>
            </a:fld>
            <a:r>
              <a:rPr lang="da-DK" dirty="0"/>
              <a:t>26-04-2021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21.05.2021</a:t>
            </a:fld>
            <a:r>
              <a:rPr lang="da-DK" dirty="0"/>
              <a:t>26-04-2021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21.05.2021</a:t>
            </a:fld>
            <a:r>
              <a:rPr lang="da-DK" dirty="0"/>
              <a:t>26-04-2021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da-DK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da-DK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da-DK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21.05.2021</a:t>
            </a:fld>
            <a:r>
              <a:rPr lang="da-DK" dirty="0"/>
              <a:t>26-04-2021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da-DK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
Aarhus Universitet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26. april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Læringsdesigner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AU-skabelon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Lisa Victoria Schütten Søndergaard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918034143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21.05.2021</a:t>
            </a:fld>
            <a:r>
              <a:rPr lang="da-DK" dirty="0"/>
              <a:t>26-04-2021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 
Universitet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21.05.2021</a:t>
            </a:fld>
            <a:r>
              <a:rPr lang="da-DK" dirty="0"/>
              <a:t>26-04-2021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
Aarhus Universitet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26. april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Læringsdesigner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AU-skabelon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Lisa Victoria Schütten Søndergaard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890332053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21.05.2021</a:t>
            </a:fld>
            <a:r>
              <a:rPr lang="da-DK" dirty="0"/>
              <a:t>26-04-2021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21.05.2021</a:t>
            </a:fld>
            <a:r>
              <a:rPr lang="da-DK" dirty="0"/>
              <a:t>26-04-2021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21.05.2021</a:t>
            </a:fld>
            <a:r>
              <a:rPr lang="da-DK" dirty="0"/>
              <a:t>26-04-2021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a-DK" dirty="0"/>
              <a:t>Insert title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21.05.2021</a:t>
            </a:fld>
            <a:r>
              <a:rPr lang="da-DK" dirty="0"/>
              <a:t>26-04-2021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  <a:p>
            <a:pPr lvl="5"/>
            <a:r>
              <a:rPr lang="da-DK" dirty="0"/>
              <a:t>6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21.05.2021</a:t>
            </a:fld>
            <a:r>
              <a:rPr lang="da-DK" dirty="0"/>
              <a:t>26-04-2021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21.05.2021</a:t>
            </a:fld>
            <a:r>
              <a:rPr lang="da-DK" dirty="0"/>
              <a:t>26-04-2021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21.05.2021</a:t>
            </a:fld>
            <a:r>
              <a:rPr lang="da-DK" dirty="0"/>
              <a:t>26-04-2021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text styles</a:t>
            </a:r>
            <a:endParaRPr lang="da-DK"/>
          </a:p>
          <a:p>
            <a:pPr lvl="1"/>
            <a:r>
              <a:rPr lang="da-DK" noProof="0" dirty="0"/>
              <a:t>Second level</a:t>
            </a:r>
            <a:endParaRPr lang="da-DK"/>
          </a:p>
          <a:p>
            <a:pPr lvl="2"/>
            <a:r>
              <a:rPr lang="da-DK" noProof="0" dirty="0"/>
              <a:t>Third level</a:t>
            </a:r>
            <a:endParaRPr lang="da-DK"/>
          </a:p>
          <a:p>
            <a:pPr lvl="3"/>
            <a:r>
              <a:rPr lang="da-DK" noProof="0" dirty="0"/>
              <a:t>Fourth level</a:t>
            </a:r>
            <a:endParaRPr lang="da-DK"/>
          </a:p>
          <a:p>
            <a:pPr lvl="4"/>
            <a:r>
              <a:rPr lang="da-DK" noProof="0" dirty="0"/>
              <a:t>Fifth level</a:t>
            </a:r>
            <a:endParaRPr lang="da-DK"/>
          </a:p>
          <a:p>
            <a:pPr lvl="5"/>
            <a:r>
              <a:rPr lang="da-DK" noProof="0" dirty="0"/>
              <a:t>6 level</a:t>
            </a:r>
            <a:endParaRPr lang="da-DK"/>
          </a:p>
          <a:p>
            <a:pPr lvl="6"/>
            <a:r>
              <a:rPr lang="da-DK" noProof="0" dirty="0"/>
              <a:t>7 level</a:t>
            </a:r>
            <a:endParaRPr lang="da-DK"/>
          </a:p>
          <a:p>
            <a:pPr lvl="7"/>
            <a:r>
              <a:rPr lang="da-DK" noProof="0" dirty="0"/>
              <a:t>8 level</a:t>
            </a:r>
            <a:endParaRPr lang="da-DK"/>
          </a:p>
          <a:p>
            <a:pPr lvl="8"/>
            <a:r>
              <a:rPr lang="da-DK" noProof="0" dirty="0"/>
              <a:t>9 level</a:t>
            </a:r>
            <a:endParaRPr lang="da-DK"/>
          </a:p>
        </p:txBody>
      </p:sp>
      <p:pic>
        <p:nvPicPr>
          <p:cNvPr id="1941511282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73701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 err="1">
                <a:solidFill>
                  <a:schemeClr val="tx1"/>
                </a:solidFill>
                <a:latin typeface="+mn-lt"/>
              </a:rPr>
              <a:t>may</a:t>
            </a: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3284" y="6006159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kern="1200" cap="all" baseline="0" dirty="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Center for hybrid </a:t>
            </a:r>
            <a:r>
              <a:rPr lang="da-DK" sz="700" b="0" kern="1200" cap="all" baseline="0" dirty="0" err="1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intelligence</a:t>
            </a:r>
            <a:endParaRPr lang="da-DK" sz="700" b="0" kern="1200" cap="all" baseline="0" dirty="0">
              <a:solidFill>
                <a:schemeClr val="tx1"/>
              </a:solidFill>
              <a:latin typeface="AU Passata" pitchFamily="34" charset="0"/>
              <a:ea typeface="+mn-ea"/>
              <a:cs typeface="+mn-cs"/>
            </a:endParaRP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
Aarhus Universitet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
Institut for Virksomhedsledelse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da-DK" smtClean="0"/>
              <a:pPr/>
              <a:t>21.05.2021</a:t>
            </a:fld>
            <a:r>
              <a:rPr lang="da-DK"/>
              <a:t>26-04-2021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8C7070-03DE-4C4C-9850-4EE9C410BD8F}"/>
              </a:ext>
            </a:extLst>
          </p:cNvPr>
          <p:cNvSpPr/>
          <p:nvPr userDrawn="1"/>
        </p:nvSpPr>
        <p:spPr>
          <a:xfrm>
            <a:off x="8558245" y="6293644"/>
            <a:ext cx="201622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AU" sz="1000" dirty="0"/>
              <a:t>Centre for</a:t>
            </a:r>
            <a:br>
              <a:rPr lang="en-AU" sz="1000" dirty="0"/>
            </a:br>
            <a:r>
              <a:rPr lang="en-AU" sz="900" dirty="0"/>
              <a:t>Educational Development</a:t>
            </a:r>
            <a:endParaRPr lang="en-AU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">
            <a:extLst>
              <a:ext uri="{FF2B5EF4-FFF2-40B4-BE49-F238E27FC236}">
                <a16:creationId xmlns:a16="http://schemas.microsoft.com/office/drawing/2014/main" id="{FD302CDF-B0CB-524B-84A0-D1D1C0594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4725144"/>
            <a:ext cx="4346714" cy="7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24CD50-F098-1945-A178-E69CD705CBBD}"/>
              </a:ext>
            </a:extLst>
          </p:cNvPr>
          <p:cNvSpPr/>
          <p:nvPr/>
        </p:nvSpPr>
        <p:spPr>
          <a:xfrm>
            <a:off x="7338055" y="4637273"/>
            <a:ext cx="4562738" cy="843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Centre for</a:t>
            </a:r>
          </a:p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Educational Development 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BD7BE38-B1B0-BF4C-8118-0A22EC8E5141}"/>
              </a:ext>
            </a:extLst>
          </p:cNvPr>
          <p:cNvSpPr txBox="1">
            <a:spLocks/>
          </p:cNvSpPr>
          <p:nvPr/>
        </p:nvSpPr>
        <p:spPr bwMode="auto">
          <a:xfrm>
            <a:off x="985838" y="2759340"/>
            <a:ext cx="10220325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da-DK" sz="4000" b="0" dirty="0"/>
              <a:t>Agent-</a:t>
            </a:r>
            <a:r>
              <a:rPr lang="da-DK" sz="4000" b="0" dirty="0" err="1"/>
              <a:t>based</a:t>
            </a:r>
            <a:r>
              <a:rPr lang="da-DK" sz="4000" b="0" dirty="0"/>
              <a:t> </a:t>
            </a:r>
            <a:r>
              <a:rPr lang="da-DK" sz="4000" b="0" dirty="0" err="1"/>
              <a:t>modelling</a:t>
            </a:r>
            <a:r>
              <a:rPr lang="da-DK" sz="4000" b="0" dirty="0"/>
              <a:t> of Language </a:t>
            </a:r>
            <a:r>
              <a:rPr lang="da-DK" sz="4000" dirty="0" err="1"/>
              <a:t>development</a:t>
            </a:r>
            <a:r>
              <a:rPr lang="da-DK" sz="4000" dirty="0"/>
              <a:t> on St. Thomas</a:t>
            </a:r>
            <a:endParaRPr lang="en-AU" sz="2800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">
            <a:extLst>
              <a:ext uri="{FF2B5EF4-FFF2-40B4-BE49-F238E27FC236}">
                <a16:creationId xmlns:a16="http://schemas.microsoft.com/office/drawing/2014/main" id="{D1CD82A6-EAD7-2F46-B8E3-D0872FCFD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5819" y="4725144"/>
            <a:ext cx="4346714" cy="7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3FEA56-1209-1049-9849-3DDF9A589AF3}"/>
              </a:ext>
            </a:extLst>
          </p:cNvPr>
          <p:cNvSpPr/>
          <p:nvPr/>
        </p:nvSpPr>
        <p:spPr>
          <a:xfrm>
            <a:off x="7338055" y="4637273"/>
            <a:ext cx="4562738" cy="843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Centre for</a:t>
            </a:r>
          </a:p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Educational Development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EE9B8-8701-483C-983F-79A1ABE1C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" y="0"/>
            <a:ext cx="12182304" cy="68616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031D-B90E-4538-9217-358114AB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/>
              <a:t>The University </a:t>
            </a:r>
            <a:r>
              <a:rPr lang="da-DK" dirty="0" err="1"/>
              <a:t>curricular</a:t>
            </a:r>
            <a:r>
              <a:rPr lang="da-DK" dirty="0"/>
              <a:t> unit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B015-9128-402D-A158-350F5B3B4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Linguistics, BA and MA (2-hour lecture &amp; workshop)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are models, and how do they embody ‘theory’?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are the limitations of models, and how does that affect what we can know with a model?</a:t>
            </a:r>
          </a:p>
          <a:p>
            <a:endParaRPr lang="en-US" dirty="0"/>
          </a:p>
          <a:p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35336-EB6F-4D24-806E-DD471296C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38EED-D014-4517-9F81-EEA0CA3BE1DD}" type="datetime1">
              <a:rPr lang="da-DK" smtClean="0"/>
              <a:t>21.05.2021</a:t>
            </a:fld>
            <a:r>
              <a:rPr lang="da-DK"/>
              <a:t>26-04-2021</a:t>
            </a:r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BB63C-9678-4127-B306-D7305212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148" y="3645024"/>
            <a:ext cx="5089961" cy="23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23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big question does the model answer?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z="2200" b="1" dirty="0"/>
          </a:p>
          <a:p>
            <a:pPr>
              <a:buNone/>
            </a:pPr>
            <a:r>
              <a:rPr lang="en-US" sz="2200" b="1" dirty="0"/>
              <a:t>What model assumptions must be there for the simulation to result in convergence on a common language?</a:t>
            </a:r>
          </a:p>
          <a:p>
            <a:pPr>
              <a:buNone/>
            </a:pPr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model / simulation is a virtual lab</a:t>
            </a:r>
          </a:p>
          <a:p>
            <a:pPr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73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2791-91D2-4A40-A255-9DE3C377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B101-62D7-4D25-AE2A-6B99F00B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endParaRPr lang="en-US" dirty="0"/>
          </a:p>
          <a:p>
            <a:pPr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Remember: the model is a simplification of reality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does it NOT include?</a:t>
            </a:r>
          </a:p>
          <a:p>
            <a:pPr marL="774900" lvl="1" indent="-342900"/>
            <a:r>
              <a:rPr lang="en-US" sz="1400" dirty="0"/>
              <a:t>The lexical development of the population</a:t>
            </a:r>
          </a:p>
          <a:p>
            <a:pPr marL="774900" lvl="1" indent="-342900"/>
            <a:r>
              <a:rPr lang="en-US" sz="1400" dirty="0"/>
              <a:t>Who do people communicate with?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BCBD1-E5ED-4B98-B472-4981EDA2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665F-DB8B-4FE9-A720-86C04E6E45E4}" type="datetime1">
              <a:rPr lang="da-DK" smtClean="0"/>
              <a:t>21.05.2021</a:t>
            </a:fld>
            <a:r>
              <a:rPr lang="da-DK"/>
              <a:t>26-04-2021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70356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2791-91D2-4A40-A255-9DE3C377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language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B101-62D7-4D25-AE2A-6B99F00B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their language is represented</a:t>
            </a:r>
          </a:p>
          <a:p>
            <a:pPr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WALS-Features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Phonetic and Grammatical</a:t>
            </a: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BCBD1-E5ED-4B98-B472-4981EDA2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665F-DB8B-4FE9-A720-86C04E6E45E4}" type="datetime1">
              <a:rPr lang="da-DK" smtClean="0"/>
              <a:t>21.05.2021</a:t>
            </a:fld>
            <a:r>
              <a:rPr lang="da-DK"/>
              <a:t>26-04-2021</a:t>
            </a:r>
            <a:endParaRPr lang="da-DK" dirty="0"/>
          </a:p>
        </p:txBody>
      </p:sp>
      <p:sp>
        <p:nvSpPr>
          <p:cNvPr id="10" name="Arrow: Right 8">
            <a:extLst>
              <a:ext uri="{FF2B5EF4-FFF2-40B4-BE49-F238E27FC236}">
                <a16:creationId xmlns:a16="http://schemas.microsoft.com/office/drawing/2014/main" id="{1AA65E94-3295-3145-BE6B-5B5AD9B75E1C}"/>
              </a:ext>
            </a:extLst>
          </p:cNvPr>
          <p:cNvSpPr/>
          <p:nvPr/>
        </p:nvSpPr>
        <p:spPr bwMode="auto">
          <a:xfrm>
            <a:off x="4802159" y="1712592"/>
            <a:ext cx="486360" cy="494973"/>
          </a:xfrm>
          <a:prstGeom prst="rightArrow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120DC-1BA1-234B-BC55-54786CA2B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708" b="7841"/>
          <a:stretch/>
        </p:blipFill>
        <p:spPr>
          <a:xfrm>
            <a:off x="5307033" y="1458443"/>
            <a:ext cx="6404004" cy="463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7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2791-91D2-4A40-A255-9DE3C377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runs: partner choice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B101-62D7-4D25-AE2A-6B99F00B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Only choosing conversation partner from own plantation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BCBD1-E5ED-4B98-B472-4981EDA2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665F-DB8B-4FE9-A720-86C04E6E45E4}" type="datetime1">
              <a:rPr lang="da-DK" smtClean="0"/>
              <a:t>21.05.2021</a:t>
            </a:fld>
            <a:r>
              <a:rPr lang="da-DK"/>
              <a:t>26-04-2021</a:t>
            </a:r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8809AA-F870-4027-99CE-296B5D79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104" y="3072003"/>
            <a:ext cx="8100616" cy="282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5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2791-91D2-4A40-A255-9DE3C377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runs: partner choice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B101-62D7-4D25-AE2A-6B99F00B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Only choosing a random conversation partner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BCBD1-E5ED-4B98-B472-4981EDA2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665F-DB8B-4FE9-A720-86C04E6E45E4}" type="datetime1">
              <a:rPr lang="da-DK" smtClean="0"/>
              <a:t>21.05.2021</a:t>
            </a:fld>
            <a:r>
              <a:rPr lang="da-DK"/>
              <a:t>26-04-2021</a:t>
            </a:r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2B463-6229-4636-B1E1-A9F1FEB20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3151202"/>
            <a:ext cx="9357047" cy="324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5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DE71-64DC-46E3-9467-6D9CAC38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Comparing runs: partner choice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654F9-6B2A-464C-B070-468BD5596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193" y="1913782"/>
            <a:ext cx="4172469" cy="2376264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dirty="0"/>
              <a:t>Partner from own plantation:</a:t>
            </a:r>
          </a:p>
          <a:p>
            <a:pPr>
              <a:buNone/>
            </a:pP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534F6-09F1-495D-B124-C0E80F1BF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99A8-5828-47A7-99E9-F358337501E2}" type="datetime1">
              <a:rPr lang="da-DK" smtClean="0"/>
              <a:t>21.05.2021</a:t>
            </a:fld>
            <a:r>
              <a:rPr lang="da-DK"/>
              <a:t>26-04-2021</a:t>
            </a:r>
            <a:endParaRPr lang="da-DK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F950DB-BD10-4D4F-AA1B-66615A97BA94}"/>
              </a:ext>
            </a:extLst>
          </p:cNvPr>
          <p:cNvSpPr txBox="1">
            <a:spLocks/>
          </p:cNvSpPr>
          <p:nvPr/>
        </p:nvSpPr>
        <p:spPr bwMode="auto">
          <a:xfrm>
            <a:off x="6814492" y="1914526"/>
            <a:ext cx="4532510" cy="238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US" kern="0" dirty="0"/>
          </a:p>
          <a:p>
            <a:pPr algn="ctr">
              <a:buFont typeface="Calibri" panose="020F0502020204030204" pitchFamily="34" charset="0"/>
              <a:buNone/>
            </a:pPr>
            <a:r>
              <a:rPr lang="en-US" kern="0" dirty="0"/>
              <a:t>Partner from random plantation</a:t>
            </a:r>
          </a:p>
          <a:p>
            <a:pPr>
              <a:buFont typeface="Calibri" panose="020F0502020204030204" pitchFamily="34" charset="0"/>
              <a:buNone/>
            </a:pPr>
            <a:endParaRPr lang="en-DK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EAFF07-8A7E-4012-8730-1E3E65B35D7A}"/>
              </a:ext>
            </a:extLst>
          </p:cNvPr>
          <p:cNvSpPr txBox="1"/>
          <p:nvPr/>
        </p:nvSpPr>
        <p:spPr>
          <a:xfrm>
            <a:off x="4184501" y="5252125"/>
            <a:ext cx="3819822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latin typeface="+mn-lt"/>
              </a:rPr>
              <a:t>Pretty much the same thing</a:t>
            </a:r>
            <a:endParaRPr lang="en-DK" sz="16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08DA51-137D-46FC-85EA-0EEAD17B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77" y="3354326"/>
            <a:ext cx="2171700" cy="1228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074B62-87D3-4EE4-AA81-14013699B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409" y="3354326"/>
            <a:ext cx="23526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DE71-64DC-46E3-9467-6D9CAC38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Comparing runs: partner choice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654F9-6B2A-464C-B070-468BD5596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229" y="1574906"/>
            <a:ext cx="4172469" cy="2376264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dirty="0"/>
              <a:t>Partner from own plantation:</a:t>
            </a:r>
          </a:p>
          <a:p>
            <a:pPr>
              <a:buNone/>
            </a:pP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534F6-09F1-495D-B124-C0E80F1BF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99A8-5828-47A7-99E9-F358337501E2}" type="datetime1">
              <a:rPr lang="da-DK" smtClean="0"/>
              <a:t>21.05.2021</a:t>
            </a:fld>
            <a:r>
              <a:rPr lang="da-DK"/>
              <a:t>26-04-2021</a:t>
            </a:r>
            <a:endParaRPr lang="da-DK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F950DB-BD10-4D4F-AA1B-66615A97BA94}"/>
              </a:ext>
            </a:extLst>
          </p:cNvPr>
          <p:cNvSpPr txBox="1">
            <a:spLocks/>
          </p:cNvSpPr>
          <p:nvPr/>
        </p:nvSpPr>
        <p:spPr bwMode="auto">
          <a:xfrm>
            <a:off x="6814102" y="1569133"/>
            <a:ext cx="4532510" cy="238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US" kern="0" dirty="0"/>
          </a:p>
          <a:p>
            <a:pPr algn="ctr">
              <a:buFont typeface="Calibri" panose="020F0502020204030204" pitchFamily="34" charset="0"/>
              <a:buNone/>
            </a:pPr>
            <a:r>
              <a:rPr lang="en-US" kern="0" dirty="0"/>
              <a:t>Partner from random plantation:</a:t>
            </a:r>
          </a:p>
          <a:p>
            <a:pPr>
              <a:buFont typeface="Calibri" panose="020F0502020204030204" pitchFamily="34" charset="0"/>
              <a:buNone/>
            </a:pPr>
            <a:endParaRPr lang="en-DK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EAFF07-8A7E-4012-8730-1E3E65B35D7A}"/>
              </a:ext>
            </a:extLst>
          </p:cNvPr>
          <p:cNvSpPr txBox="1"/>
          <p:nvPr/>
        </p:nvSpPr>
        <p:spPr>
          <a:xfrm>
            <a:off x="1006551" y="5241968"/>
            <a:ext cx="3819822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latin typeface="+mn-lt"/>
              </a:rPr>
              <a:t>WALS-Feature level adoption for each plantation</a:t>
            </a:r>
            <a:endParaRPr lang="en-DK" sz="16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DDBED8-9CD8-44C3-A160-CC2EFC63A51A}"/>
              </a:ext>
            </a:extLst>
          </p:cNvPr>
          <p:cNvSpPr txBox="1"/>
          <p:nvPr/>
        </p:nvSpPr>
        <p:spPr>
          <a:xfrm>
            <a:off x="7170446" y="5230618"/>
            <a:ext cx="3819822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latin typeface="+mn-lt"/>
              </a:rPr>
              <a:t>More general spread of WALS-Feature </a:t>
            </a:r>
            <a:r>
              <a:rPr lang="en-US" sz="1600" dirty="0" err="1">
                <a:latin typeface="+mn-lt"/>
              </a:rPr>
              <a:t>valeus</a:t>
            </a:r>
            <a:endParaRPr lang="en-DK" sz="16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EFC2FB-8DED-49CA-9A43-0C1CCCC0D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902" y="2557257"/>
            <a:ext cx="3535120" cy="24002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EE96F9-1D28-4371-930C-001556769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67" y="2557257"/>
            <a:ext cx="3607579" cy="240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496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471609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</Words>
  <Application>Microsoft Macintosh PowerPoint</Application>
  <PresentationFormat>Custom</PresentationFormat>
  <Paragraphs>83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AU Passata</vt:lpstr>
      <vt:lpstr>AU Passata Light</vt:lpstr>
      <vt:lpstr>Georgia</vt:lpstr>
      <vt:lpstr>AU Peto</vt:lpstr>
      <vt:lpstr>Wingdings 3</vt:lpstr>
      <vt:lpstr>Calibri</vt:lpstr>
      <vt:lpstr>Arial</vt:lpstr>
      <vt:lpstr>AU 16:9</vt:lpstr>
      <vt:lpstr>PowerPoint Presentation</vt:lpstr>
      <vt:lpstr>The University curricular unit</vt:lpstr>
      <vt:lpstr>What big question does the model answer?</vt:lpstr>
      <vt:lpstr>Limitations</vt:lpstr>
      <vt:lpstr>Development of language</vt:lpstr>
      <vt:lpstr>Comparing runs: partner choice</vt:lpstr>
      <vt:lpstr>Comparing runs: partner choice</vt:lpstr>
      <vt:lpstr>Comparing runs: partner choice</vt:lpstr>
      <vt:lpstr>Comparing runs: partner choice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2021-05-21T12:11:57Z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637547645962471094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1071</vt:lpwstr>
  </property>
  <property fmtid="{D5CDD505-2E9C-101B-9397-08002B2CF9AE}" pid="62" name="colorthemechange">
    <vt:lpwstr>True</vt:lpwstr>
  </property>
</Properties>
</file>